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1"/>
  </p:handoutMasterIdLst>
  <p:sldIdLst>
    <p:sldId id="27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4" d="100"/>
          <a:sy n="64" d="100"/>
        </p:scale>
        <p:origin x="-1566" y="-21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05782C-34FB-4149-9125-C4BD3963CE71}" type="datetimeFigureOut">
              <a:rPr lang="en-US" smtClean="0"/>
              <a:t>2/4/2022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572BF1D-D142-405A-A923-BA3AF2AE88EF}"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1"/>
            <a:ext cx="8458200" cy="6247864"/>
          </a:xfrm>
          <a:prstGeom prst="rect">
            <a:avLst/>
          </a:prstGeom>
        </p:spPr>
        <p:txBody>
          <a:bodyPr wrap="square">
            <a:spAutoFit/>
          </a:bodyPr>
          <a:lstStyle/>
          <a:p>
            <a:pPr algn="ctr"/>
            <a:r>
              <a:rPr lang="mr-IN" sz="2800" b="1" dirty="0" smtClean="0">
                <a:solidFill>
                  <a:schemeClr val="accent6">
                    <a:lumMod val="50000"/>
                  </a:schemeClr>
                </a:solidFill>
              </a:rPr>
              <a:t>बी. कॉम. भाग १</a:t>
            </a:r>
            <a:endParaRPr lang="en-US" sz="2800" b="1" dirty="0" smtClean="0">
              <a:solidFill>
                <a:schemeClr val="accent6">
                  <a:lumMod val="50000"/>
                </a:schemeClr>
              </a:solidFill>
            </a:endParaRPr>
          </a:p>
          <a:p>
            <a:pPr algn="ctr"/>
            <a:r>
              <a:rPr lang="mr-IN" sz="4000" b="1" dirty="0" smtClean="0">
                <a:solidFill>
                  <a:schemeClr val="accent6">
                    <a:lumMod val="50000"/>
                  </a:schemeClr>
                </a:solidFill>
              </a:rPr>
              <a:t>विषय : व्यवस्थापन तत्त्वे व उपयोजन</a:t>
            </a:r>
            <a:endParaRPr lang="en-US" sz="4000" b="1" dirty="0" smtClean="0">
              <a:solidFill>
                <a:schemeClr val="accent6">
                  <a:lumMod val="50000"/>
                </a:schemeClr>
              </a:solidFill>
            </a:endParaRPr>
          </a:p>
          <a:p>
            <a:pPr algn="ctr"/>
            <a:endParaRPr lang="en-US" sz="1600" b="1" dirty="0"/>
          </a:p>
          <a:p>
            <a:pPr algn="ctr"/>
            <a:endParaRPr lang="mr-IN" b="1" dirty="0">
              <a:solidFill>
                <a:schemeClr val="accent6">
                  <a:lumMod val="75000"/>
                </a:schemeClr>
              </a:solidFill>
            </a:endParaRPr>
          </a:p>
          <a:p>
            <a:pPr algn="ctr"/>
            <a:endParaRPr lang="en-US" sz="2800" b="1" dirty="0" smtClean="0">
              <a:solidFill>
                <a:srgbClr val="7030A0"/>
              </a:solidFill>
            </a:endParaRPr>
          </a:p>
          <a:p>
            <a:pPr algn="ctr"/>
            <a:endParaRPr lang="en-US" sz="2800" b="1" dirty="0" smtClean="0">
              <a:solidFill>
                <a:srgbClr val="7030A0"/>
              </a:solidFill>
            </a:endParaRPr>
          </a:p>
          <a:p>
            <a:pPr algn="ctr"/>
            <a:endParaRPr lang="en-US" sz="2800" b="1" dirty="0">
              <a:solidFill>
                <a:srgbClr val="7030A0"/>
              </a:solidFill>
            </a:endParaRPr>
          </a:p>
          <a:p>
            <a:pPr algn="ctr"/>
            <a:endParaRPr lang="en-US" sz="2400" dirty="0" smtClean="0"/>
          </a:p>
          <a:p>
            <a:pPr algn="ctr"/>
            <a:endParaRPr lang="mr-IN" sz="2400" dirty="0"/>
          </a:p>
          <a:p>
            <a:pPr algn="ctr"/>
            <a:endParaRPr lang="mr-IN" sz="2800" b="1" dirty="0" smtClean="0"/>
          </a:p>
          <a:p>
            <a:pPr algn="ctr"/>
            <a:r>
              <a:rPr lang="mr-IN" sz="2800" b="1" dirty="0" smtClean="0"/>
              <a:t>प्रा</a:t>
            </a:r>
            <a:r>
              <a:rPr lang="mr-IN" sz="2800" b="1" dirty="0"/>
              <a:t>.</a:t>
            </a:r>
            <a:r>
              <a:rPr lang="en-US" sz="2800" b="1" dirty="0"/>
              <a:t> </a:t>
            </a:r>
            <a:r>
              <a:rPr lang="mr-IN" sz="2800" b="1" dirty="0"/>
              <a:t>डॉ. </a:t>
            </a:r>
            <a:r>
              <a:rPr lang="mr-IN" sz="2800" b="1" dirty="0" smtClean="0"/>
              <a:t>शोभा अरुण पौडमल</a:t>
            </a:r>
            <a:endParaRPr lang="mr-IN" sz="2800" b="1" dirty="0"/>
          </a:p>
          <a:p>
            <a:r>
              <a:rPr lang="mr-IN" sz="2800" dirty="0"/>
              <a:t>		</a:t>
            </a:r>
            <a:r>
              <a:rPr lang="en-US" sz="2800" dirty="0" smtClean="0"/>
              <a:t>		</a:t>
            </a:r>
            <a:r>
              <a:rPr lang="en-US" sz="2000" dirty="0" smtClean="0"/>
              <a:t>M. Com.(Adv. Accountancy), </a:t>
            </a:r>
          </a:p>
          <a:p>
            <a:r>
              <a:rPr lang="en-US" sz="2000" dirty="0" smtClean="0"/>
              <a:t>				M. Com. (Adv. Statistics), </a:t>
            </a:r>
          </a:p>
          <a:p>
            <a:r>
              <a:rPr lang="en-US" sz="2000" dirty="0" smtClean="0"/>
              <a:t>				</a:t>
            </a:r>
            <a:r>
              <a:rPr lang="en-US" sz="2000" dirty="0" err="1" smtClean="0"/>
              <a:t>Ph.D</a:t>
            </a:r>
            <a:r>
              <a:rPr lang="en-US" sz="2000" dirty="0" smtClean="0"/>
              <a:t>, G. D. C. &amp; A., M. B. A.</a:t>
            </a:r>
            <a:endParaRPr lang="mr-IN" sz="2800" dirty="0"/>
          </a:p>
          <a:p>
            <a:pPr algn="ctr"/>
            <a:endParaRPr lang="mr-IN" sz="600" dirty="0" smtClean="0"/>
          </a:p>
          <a:p>
            <a:pPr algn="ctr"/>
            <a:endParaRPr lang="mr-IN" sz="600" dirty="0" smtClean="0"/>
          </a:p>
          <a:p>
            <a:pPr algn="ctr"/>
            <a:endParaRPr lang="mr-IN" sz="600" dirty="0" smtClean="0"/>
          </a:p>
          <a:p>
            <a:pPr algn="ctr"/>
            <a:r>
              <a:rPr lang="en-US" dirty="0" smtClean="0"/>
              <a:t>NIGHT COLLEGE OF ARTS AND COMMERCE, ICHALKARANJI</a:t>
            </a:r>
            <a:endParaRPr lang="en-US" dirty="0"/>
          </a:p>
        </p:txBody>
      </p:sp>
      <p:sp>
        <p:nvSpPr>
          <p:cNvPr id="3" name="Title 1"/>
          <p:cNvSpPr txBox="1">
            <a:spLocks/>
          </p:cNvSpPr>
          <p:nvPr/>
        </p:nvSpPr>
        <p:spPr>
          <a:xfrm>
            <a:off x="685800" y="1219200"/>
            <a:ext cx="7772400" cy="2819400"/>
          </a:xfrm>
          <a:prstGeom prst="rect">
            <a:avLst/>
          </a:prstGeom>
        </p:spPr>
        <p:txBody>
          <a:bodyPr vert="horz" lIns="91440" tIns="45720" rIns="91440" bIns="45720" rtlCol="0" anchor="ctr">
            <a:normAutofit fontScale="775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indent="457200" algn="ctr" fontAlgn="base">
              <a:lnSpc>
                <a:spcPct val="150000"/>
              </a:lnSpc>
              <a:spcBef>
                <a:spcPct val="0"/>
              </a:spcBef>
              <a:spcAft>
                <a:spcPct val="0"/>
              </a:spcAft>
            </a:pPr>
            <a:r>
              <a:rPr lang="mr-IN" sz="5400" b="1" dirty="0" smtClean="0">
                <a:solidFill>
                  <a:srgbClr val="002060"/>
                </a:solidFill>
                <a:latin typeface="Arial Unicode MS" pitchFamily="34" charset="-128"/>
                <a:ea typeface="Arial Unicode MS" pitchFamily="34" charset="-128"/>
                <a:cs typeface="Arial Unicode MS" pitchFamily="34" charset="-128"/>
              </a:rPr>
              <a:t>व्यवस्थापनाचे दृष्टिकोण </a:t>
            </a:r>
            <a:r>
              <a:rPr lang="en-US" sz="5400" b="1" dirty="0" smtClean="0">
                <a:solidFill>
                  <a:srgbClr val="002060"/>
                </a:solidFill>
                <a:latin typeface="Calibri" pitchFamily="34" charset="0"/>
                <a:ea typeface="Times New Roman" pitchFamily="18" charset="0"/>
                <a:cs typeface="Arial Unicode MS" pitchFamily="34" charset="-128"/>
              </a:rPr>
              <a:t> </a:t>
            </a:r>
            <a:endParaRPr lang="mr-IN" sz="5400" b="1" dirty="0" smtClean="0">
              <a:solidFill>
                <a:srgbClr val="002060"/>
              </a:solidFill>
              <a:latin typeface="Calibri" pitchFamily="34" charset="0"/>
              <a:ea typeface="Times New Roman" pitchFamily="18" charset="0"/>
              <a:cs typeface="Arial Unicode MS" pitchFamily="34" charset="-128"/>
            </a:endParaRPr>
          </a:p>
          <a:p>
            <a:pPr lvl="0" indent="457200" algn="ctr" fontAlgn="base">
              <a:lnSpc>
                <a:spcPct val="150000"/>
              </a:lnSpc>
              <a:spcBef>
                <a:spcPct val="0"/>
              </a:spcBef>
              <a:spcAft>
                <a:spcPct val="0"/>
              </a:spcAft>
            </a:pPr>
            <a:r>
              <a:rPr lang="en-US" sz="5400" b="1" dirty="0" smtClean="0">
                <a:solidFill>
                  <a:srgbClr val="C00000"/>
                </a:solidFill>
                <a:latin typeface="Calibri" pitchFamily="34" charset="0"/>
                <a:ea typeface="Times New Roman" pitchFamily="18" charset="0"/>
                <a:cs typeface="Arial Unicode MS" pitchFamily="34" charset="-128"/>
              </a:rPr>
              <a:t>( Approaches to Management)</a:t>
            </a:r>
            <a:endParaRPr lang="en-US" sz="2800" dirty="0" smtClean="0">
              <a:solidFill>
                <a:srgbClr val="C00000"/>
              </a:solidFill>
              <a:latin typeface="Arial" pitchFamily="34" charset="0"/>
              <a:cs typeface="Arial" pitchFamily="34" charset="0"/>
            </a:endParaRPr>
          </a:p>
          <a:p>
            <a:pPr algn="ctr"/>
            <a:endParaRPr kumimoji="0" lang="en-US" sz="36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uLnTx/>
              <a:uFillTx/>
              <a:latin typeface="Shivaji01" pitchFamily="2" charset="0"/>
              <a:ea typeface="+mj-ea"/>
              <a:cs typeface="+mj-cs"/>
            </a:endParaRPr>
          </a:p>
        </p:txBody>
      </p:sp>
      <p:sp>
        <p:nvSpPr>
          <p:cNvPr id="4" name="Subtitle 2"/>
          <p:cNvSpPr txBox="1">
            <a:spLocks/>
          </p:cNvSpPr>
          <p:nvPr/>
        </p:nvSpPr>
        <p:spPr>
          <a:xfrm>
            <a:off x="2971800" y="2819400"/>
            <a:ext cx="4038600" cy="9144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8000" b="1" i="0" u="none" strike="noStrike" kern="1200" cap="none" spc="0" normalizeH="0" baseline="0" noProof="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hivaji01" pitchFamily="2" charset="0"/>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28600" y="244651"/>
            <a:ext cx="8686800" cy="66133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mr-IN" sz="2400" b="1" i="0" u="none" strike="noStrike" cap="none" normalizeH="0" baseline="0" dirty="0" smtClean="0">
                <a:ln>
                  <a:noFill/>
                </a:ln>
                <a:solidFill>
                  <a:srgbClr val="7030A0"/>
                </a:solidFill>
                <a:effectLst/>
                <a:latin typeface="Arial Unicode MS" pitchFamily="34" charset="-128"/>
                <a:ea typeface="Arial Unicode MS" pitchFamily="34" charset="-128"/>
                <a:cs typeface="Arial Unicode MS" pitchFamily="34" charset="-128"/>
              </a:rPr>
              <a:t>३. पद्धतीची सीमा </a:t>
            </a:r>
            <a:endParaRPr kumimoji="0" lang="en-US" sz="2400" b="0" i="0" u="none" strike="noStrike" cap="none" normalizeH="0" baseline="0" dirty="0" smtClean="0">
              <a:ln>
                <a:noFill/>
              </a:ln>
              <a:solidFill>
                <a:srgbClr val="7030A0"/>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प्रत्येक पद्धतीच्या सीमा निश्चित केलेल्या असतात. त्यामध्ये राहूनच पद्धती कार्य करीत असतात. खुल्या  या पद्धतीमध्ये या सीमा अधिक लवचिक असतात तर बंधिस्त  पद्धतीमध्ये त्या ताठर असतात.</a:t>
            </a:r>
          </a:p>
          <a:p>
            <a:pPr marL="0" marR="0" lvl="0" indent="457200" algn="just" defTabSz="914400" rtl="0" eaLnBrk="0" fontAlgn="base" latinLnBrk="0" hangingPunct="0">
              <a:lnSpc>
                <a:spcPct val="150000"/>
              </a:lnSpc>
              <a:spcBef>
                <a:spcPct val="0"/>
              </a:spcBef>
              <a:spcAft>
                <a:spcPct val="0"/>
              </a:spcAft>
              <a:buClrTx/>
              <a:buSzTx/>
              <a:buFontTx/>
              <a:buNone/>
              <a:tabLst/>
            </a:pPr>
            <a:endParaRPr kumimoji="0" lang="en-US" sz="800" b="0" i="0" u="none" strike="noStrike" cap="none" normalizeH="0" baseline="0" dirty="0" smtClean="0">
              <a:ln>
                <a:noFill/>
              </a:ln>
              <a:solidFill>
                <a:srgbClr val="7030A0"/>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1" i="0" u="none" strike="noStrike" cap="none" normalizeH="0" baseline="0" dirty="0" smtClean="0">
                <a:ln>
                  <a:noFill/>
                </a:ln>
                <a:solidFill>
                  <a:srgbClr val="7030A0"/>
                </a:solidFill>
                <a:effectLst/>
                <a:latin typeface="Arial Unicode MS" pitchFamily="34" charset="-128"/>
                <a:ea typeface="Arial Unicode MS" pitchFamily="34" charset="-128"/>
                <a:cs typeface="Arial Unicode MS" pitchFamily="34" charset="-128"/>
              </a:rPr>
              <a:t>४. आदान-प्रदान </a:t>
            </a:r>
            <a:endParaRPr kumimoji="0" lang="en-US" sz="2400" b="0" i="0" u="none" strike="noStrike" cap="none" normalizeH="0" baseline="0" dirty="0" smtClean="0">
              <a:ln>
                <a:noFill/>
              </a:ln>
              <a:solidFill>
                <a:srgbClr val="7030A0"/>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प्रत्येक पद्धतीत सामुग्री, मनुष्यबळ, माहिती इत्यादींचे प्रवाह येतात व प्रक्रिया म्हणून वस्तू व सेवा स्वरूपात बाहेर पडतात.</a:t>
            </a:r>
          </a:p>
          <a:p>
            <a:pPr marL="0" marR="0" lvl="0" indent="457200" algn="just" defTabSz="914400" rtl="0" eaLnBrk="0" fontAlgn="base" latinLnBrk="0" hangingPunct="0">
              <a:lnSpc>
                <a:spcPct val="15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1" i="0" u="none" strike="noStrike" cap="none" normalizeH="0" baseline="0" dirty="0" smtClean="0">
                <a:ln>
                  <a:noFill/>
                </a:ln>
                <a:solidFill>
                  <a:srgbClr val="7030A0"/>
                </a:solidFill>
                <a:effectLst/>
                <a:latin typeface="Arial Unicode MS" pitchFamily="34" charset="-128"/>
                <a:ea typeface="Arial Unicode MS" pitchFamily="34" charset="-128"/>
                <a:cs typeface="Arial Unicode MS" pitchFamily="34" charset="-128"/>
              </a:rPr>
              <a:t>५. एकाच सर्वोत्कृष्ट मार्ग नाही </a:t>
            </a:r>
            <a:endParaRPr kumimoji="0" lang="en-US" sz="2400" b="0" i="0" u="none" strike="noStrike" cap="none" normalizeH="0" baseline="0" dirty="0" smtClean="0">
              <a:ln>
                <a:noFill/>
              </a:ln>
              <a:solidFill>
                <a:srgbClr val="7030A0"/>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व्यवस्थापनात कोणतीही गोष्ट, कृती किंवा कार्य पूर्ण करण्याचा एकच सर्वोत्कृष्ट मार्ग असत नाही. व्यवस्थापनाची कार्य तसेच उद्दिष्टे विविध मार्गांनी व विविध पद्धतीने पूर्ण करता येतात.</a:t>
            </a:r>
            <a:endParaRPr kumimoji="0" lang="mr-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28600" y="228600"/>
            <a:ext cx="86868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rgbClr val="FF0000"/>
                </a:solidFill>
                <a:effectLst/>
                <a:latin typeface="Arial Unicode MS" pitchFamily="34" charset="-128"/>
                <a:ea typeface="Arial Unicode MS" pitchFamily="34" charset="-128"/>
                <a:cs typeface="Arial Unicode MS" pitchFamily="34" charset="-128"/>
              </a:rPr>
              <a:t>पद्धती दृष्टिकोनाचे महत्त्व </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514350" marR="0" lvl="0" indent="-514350" algn="just" defTabSz="914400" rtl="0" eaLnBrk="0" fontAlgn="base" latinLnBrk="0" hangingPunct="0">
              <a:lnSpc>
                <a:spcPct val="150000"/>
              </a:lnSpc>
              <a:spcBef>
                <a:spcPct val="0"/>
              </a:spcBef>
              <a:spcAft>
                <a:spcPct val="0"/>
              </a:spcAft>
              <a:buClrTx/>
              <a:buSzTx/>
              <a:buFontTx/>
              <a:buAutoNum type="hindiNumPeriod"/>
              <a:tabLst/>
            </a:pPr>
            <a:r>
              <a:rPr kumimoji="0" lang="mr-IN" sz="26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पद्धती दृष्टिकोन ही संकल्पना सर्व प्रकारच्या संघटनांना लागू पडते. </a:t>
            </a:r>
          </a:p>
          <a:p>
            <a:pPr marL="514350" marR="0" lvl="0" indent="-514350" algn="just" defTabSz="914400" rtl="0" eaLnBrk="0" fontAlgn="base" latinLnBrk="0" hangingPunct="0">
              <a:lnSpc>
                <a:spcPct val="150000"/>
              </a:lnSpc>
              <a:spcBef>
                <a:spcPct val="0"/>
              </a:spcBef>
              <a:spcAft>
                <a:spcPct val="0"/>
              </a:spcAft>
              <a:buClrTx/>
              <a:buSzTx/>
              <a:buFontTx/>
              <a:buAutoNum type="hindiNumPeriod"/>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6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२.पद्धती दृष्टिकोनामुळे गुंतागुंतीच्या समस्यांचे स्वरूप अधिक चांगल्या प्रकारे समजावून घेता येते.</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6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३. या दृष्टिकोनामुळे व्यवस्थापकाचा दृष्टिकोन व्यापक बनतो. तसेच त्यांनी घेतलेल्या निर्णयांची परिणामकारकता वाढते. </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sz="26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४</a:t>
            </a:r>
            <a:r>
              <a:rPr kumimoji="0" lang="mr-IN" sz="26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a:t>
            </a:r>
            <a:r>
              <a:rPr kumimoji="0" lang="hi-IN" sz="26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मोठ्या किंवा विविध कार्यात गुंतलेल्‍या संघटनांचे कार्यक्षमपणे व्यवस्थापन करणे या दृष्टिकोनामुळे शक्य होते</a:t>
            </a:r>
            <a:r>
              <a:rPr kumimoji="0" lang="mr-IN" sz="26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a:t>
            </a: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28600" y="228600"/>
            <a:ext cx="8686800" cy="60593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50000"/>
              </a:lnSpc>
              <a:spcBef>
                <a:spcPct val="0"/>
              </a:spcBef>
              <a:spcAft>
                <a:spcPct val="0"/>
              </a:spcAft>
              <a:buClrTx/>
              <a:buSzTx/>
              <a:buFontTx/>
              <a:buNone/>
              <a:tabLst/>
            </a:pPr>
            <a:r>
              <a:rPr kumimoji="0" lang="mr-IN" sz="3200" b="1" i="0" u="none" strike="noStrike" cap="none" normalizeH="0" baseline="0" dirty="0" smtClean="0">
                <a:ln>
                  <a:noFill/>
                </a:ln>
                <a:solidFill>
                  <a:schemeClr val="accent2">
                    <a:lumMod val="50000"/>
                  </a:schemeClr>
                </a:solidFill>
                <a:effectLst/>
                <a:latin typeface="Arial Unicode MS" pitchFamily="34" charset="-128"/>
                <a:ea typeface="Arial Unicode MS" pitchFamily="34" charset="-128"/>
                <a:cs typeface="Arial Unicode MS" pitchFamily="34" charset="-128"/>
              </a:rPr>
              <a:t>पद्धती दृष्टिकोनाच्या मर्यादा /मूल्यमापन </a:t>
            </a:r>
            <a:endParaRPr kumimoji="0" lang="en-US" sz="3200" b="0" i="0" u="none" strike="noStrike" cap="none" normalizeH="0" baseline="0" dirty="0" smtClean="0">
              <a:ln>
                <a:noFill/>
              </a:ln>
              <a:solidFill>
                <a:schemeClr val="accent2">
                  <a:lumMod val="50000"/>
                </a:schemeClr>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१. काही टीकाकारांच्या मते पद्धती दृष्टिकोण फारच भ्रामक आहे. उदा. विविध घटकांमधील परस्पर संबंध हा दृष्टिकोन सूचित करतो पण त्या संबंधाचे नेमके स्वरुप सांगत नाही. तसेच या संप्रदायाच्या विचारांना सार्वत्रिक मान्यता मिळालेली दिसून येत नाही.</a:t>
            </a:r>
          </a:p>
          <a:p>
            <a:pPr marL="0" marR="0" lvl="0" indent="457200" algn="just" defTabSz="914400" rtl="0" eaLnBrk="0" fontAlgn="base" latinLnBrk="0" hangingPunct="0">
              <a:lnSpc>
                <a:spcPct val="15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२. पद्धती दृष्टीकोण समस्या सोडवण्यासाठी कोणतीही तंत्रे (मार्ग) सांगत नाही.</a:t>
            </a:r>
          </a:p>
          <a:p>
            <a:pPr marL="0" marR="0" lvl="0" indent="457200" algn="just" defTabSz="914400" rtl="0" eaLnBrk="0" fontAlgn="base" latinLnBrk="0" hangingPunct="0">
              <a:lnSpc>
                <a:spcPct val="15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३. या दृष्टिकोनामध्ये विविध पद्धतीमध्ये किंवा घटकांमध्ये असणारी भिन्नता विचारात घेतली जात नाही.</a:t>
            </a:r>
            <a:endParaRPr kumimoji="0" lang="mr-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04800" y="76200"/>
            <a:ext cx="86868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50000"/>
              </a:lnSpc>
              <a:spcBef>
                <a:spcPct val="0"/>
              </a:spcBef>
              <a:spcAft>
                <a:spcPct val="0"/>
              </a:spcAft>
              <a:buClrTx/>
              <a:buSzTx/>
              <a:buFontTx/>
              <a:buNone/>
              <a:tabLst/>
            </a:pPr>
            <a:r>
              <a:rPr kumimoji="0" lang="mr-IN" sz="2400" b="1" i="0" u="none" strike="noStrike" cap="none" normalizeH="0" baseline="0" dirty="0" smtClean="0">
                <a:ln>
                  <a:noFill/>
                </a:ln>
                <a:solidFill>
                  <a:schemeClr val="accent2">
                    <a:lumMod val="75000"/>
                  </a:schemeClr>
                </a:solidFill>
                <a:effectLst/>
                <a:latin typeface="Arial Unicode MS" pitchFamily="34" charset="-128"/>
                <a:ea typeface="Arial Unicode MS" pitchFamily="34" charset="-128"/>
                <a:cs typeface="Arial Unicode MS" pitchFamily="34" charset="-128"/>
              </a:rPr>
              <a:t>३. संभाव्यता किंवा परिस्थितीजन्य दृष्टिकोण</a:t>
            </a:r>
            <a:endParaRPr kumimoji="0" lang="en-US" sz="2400" b="1" i="0" u="none" strike="noStrike" cap="none" normalizeH="0" baseline="0" dirty="0" smtClean="0">
              <a:ln>
                <a:noFill/>
              </a:ln>
              <a:solidFill>
                <a:schemeClr val="accent2">
                  <a:lumMod val="75000"/>
                </a:schemeClr>
              </a:solidFill>
              <a:effectLst/>
              <a:latin typeface="Arial Unicode MS" pitchFamily="34" charset="-128"/>
              <a:ea typeface="Arial Unicode MS" pitchFamily="34" charset="-128"/>
              <a:cs typeface="Arial Unicode MS" pitchFamily="34" charset="-128"/>
            </a:endParaRPr>
          </a:p>
          <a:p>
            <a:pPr marL="0" marR="0" lvl="0" indent="457200" algn="ctr" defTabSz="914400" rtl="0" eaLnBrk="1" fontAlgn="base" latinLnBrk="0" hangingPunct="1">
              <a:lnSpc>
                <a:spcPct val="150000"/>
              </a:lnSpc>
              <a:spcBef>
                <a:spcPct val="0"/>
              </a:spcBef>
              <a:spcAft>
                <a:spcPct val="0"/>
              </a:spcAft>
              <a:buClrTx/>
              <a:buSzTx/>
              <a:buFontTx/>
              <a:buNone/>
              <a:tabLst/>
            </a:pPr>
            <a:r>
              <a:rPr kumimoji="0" lang="mr-IN" sz="2400" b="1" i="0" u="none" strike="noStrike" cap="none" normalizeH="0" baseline="0" dirty="0" smtClean="0">
                <a:ln>
                  <a:noFill/>
                </a:ln>
                <a:solidFill>
                  <a:schemeClr val="accent2">
                    <a:lumMod val="75000"/>
                  </a:schemeClr>
                </a:solidFill>
                <a:effectLst/>
                <a:latin typeface="Arial Unicode MS" pitchFamily="34" charset="-128"/>
                <a:ea typeface="Arial Unicode MS" pitchFamily="34" charset="-128"/>
                <a:cs typeface="Arial Unicode MS" pitchFamily="34" charset="-128"/>
              </a:rPr>
              <a:t> </a:t>
            </a:r>
            <a:r>
              <a:rPr kumimoji="0" lang="en-US" sz="2400" b="1" i="0" u="none" strike="noStrike" cap="none" normalizeH="0" baseline="0" dirty="0" smtClean="0">
                <a:ln>
                  <a:noFill/>
                </a:ln>
                <a:solidFill>
                  <a:schemeClr val="accent2">
                    <a:lumMod val="75000"/>
                  </a:schemeClr>
                </a:solidFill>
                <a:effectLst/>
                <a:latin typeface="Arial Unicode MS" pitchFamily="34" charset="-128"/>
                <a:ea typeface="Arial Unicode MS" pitchFamily="34" charset="-128"/>
                <a:cs typeface="Arial Unicode MS" pitchFamily="34" charset="-128"/>
              </a:rPr>
              <a:t>(Contingency Approach)</a:t>
            </a:r>
            <a:endParaRPr kumimoji="0" lang="en-US" sz="2400" b="0" i="0" u="none" strike="noStrike" cap="none" normalizeH="0" baseline="0" dirty="0" smtClean="0">
              <a:ln>
                <a:noFill/>
              </a:ln>
              <a:solidFill>
                <a:schemeClr val="accent2">
                  <a:lumMod val="75000"/>
                </a:schemeClr>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हा दृष्टिकोण 1970 पासून विकसित झालेला दिसून येतो. व्यवस्थापनाचे प्रमुख दृष्टीकोण वास्तव जीवनातील परिस्थितीला सारख्या प्रमाणात लागू होत नाहीत किंवा त्याचे सारखेच परिणाम होत नाहीत. हे लक्षात आल्यानंतर त्याची कारणे शोधण्याचा प्रयत्न करण्यात आला. त्यावेळी असे दिसून आले की प्रत्येक परिस्थिती वेगळी असल्याने व्यवस्थापनाचे सिद्धांत समान प्रमाणात लागू होत नाहीत. त्यामधून संभाव्यता दृष्टिकोन निर्माण झाल्याचे दिसून येते. परिस्थितीसापेक्ष दृष्टीकोण म्हणूनही हा सिद्धांत ओळखला जातो. उदा. उत्पादन वाढीसाठी अकुशल कामगार असतील तर त्यांना प्रशिक्षण देऊन उत्पादन वाढ साध्य करता येते. मात्र, हेच तत्त्व कुशल कामगारांच्या बाबतीत वापरता येत नाही. </a:t>
            </a:r>
            <a:endParaRPr kumimoji="0" lang="mr-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52400" y="762000"/>
            <a:ext cx="8763000" cy="47734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200000"/>
              </a:lnSpc>
              <a:spcBef>
                <a:spcPct val="0"/>
              </a:spcBef>
              <a:spcAft>
                <a:spcPct val="0"/>
              </a:spcAft>
              <a:buClrTx/>
              <a:buSzTx/>
              <a:buFontTx/>
              <a:buNone/>
              <a:tabLst/>
            </a:pPr>
            <a:r>
              <a:rPr kumimoji="0" lang="mr-IN" sz="26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थोडक्यात, हा दृष्टीकोण असे  स्पष्ट करतो की, संघटनेची उद्दिष्टे साध्य करण्यासाठी सार्वत्रिक तंत्र उपयोगी पडत नाही तर विभिन्न प्रकारची स्थिती किंवा परिस्थितीनुसार हे तंत्र बदलू शकते. थोडक्यात, प्रत्येक परिस्थिती वेगळी असते, ती निर्माण होण्याची कारणे व त्याचे होणारे परिणाम यांचा अभ्यास करून अशी परिस्थिती हाताळण्यासाठी व्यवस्थापनाने योग्य ती पद्धत निवडावी लागते. </a:t>
            </a:r>
            <a:endParaRPr kumimoji="0" lang="mr-IN"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28600" y="228600"/>
            <a:ext cx="86868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rgbClr val="FF0000"/>
                </a:solidFill>
                <a:effectLst/>
                <a:latin typeface="Arial Unicode MS" pitchFamily="34" charset="-128"/>
                <a:ea typeface="Arial Unicode MS" pitchFamily="34" charset="-128"/>
                <a:cs typeface="Arial Unicode MS" pitchFamily="34" charset="-128"/>
              </a:rPr>
              <a:t>संभाव्यता किंवा परिस्थितीसापेक्ष दृष्टिकोनाची गृहीते </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१. व्यवस्थापनाची तत्वे परिस्थितीजन्य स्वरूपाची असतात. ती सर्व परिस्थितीत सारख्याच प्रमाणात लागू करता येतात हा पारंपरिक दृष्टिकोन आधुनिक व्यवस्थापन विचारवंत नाकारतात. त्यांच्यामते व्यवस्थापन हे परिस्थितीसापेक्ष असते. प्रत्येक स्थिती किंवा परिस्थिती विभिन्न असते. त्यामुळे व्यवस्थापनासाठी परिस्थितीनुसार योग्य असे तंत्र वापरावे लागते.</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२. प्रत्येक संघटना, तीची उद्दिष्टे, आकारमान, केली जाणारी कार्ये इत्यादी घटकांमुळे दुसऱ्या संघटनेपासून वेगळी असते. संघटनेचे हे वेगळेपण लक्षात घेऊन संघटन रचना व व्यवस्थापन केले पाहिजे.</a:t>
            </a:r>
            <a:endParaRPr kumimoji="0" lang="mr-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304800" y="59115"/>
            <a:ext cx="86106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200000"/>
              </a:lnSpc>
              <a:spcBef>
                <a:spcPct val="0"/>
              </a:spcBef>
              <a:spcAft>
                <a:spcPct val="0"/>
              </a:spcAft>
              <a:buClrTx/>
              <a:buSzTx/>
              <a:buFontTx/>
              <a:buNone/>
              <a:tabLst/>
            </a:pPr>
            <a:r>
              <a:rPr kumimoji="0" lang="mr-IN" sz="26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३. व्यवस्थापकीय धोरणे परिणामकारक करण्यासाठी पर्यावरणातील बदलानुसार ही वेळोवेळी बदलली पाहिजेत, कारण संघटना व पर्यावरण (व्यावसायिक पर्यावरण) यामध्ये अंतर संबंध असतात. </a:t>
            </a:r>
          </a:p>
          <a:p>
            <a:pPr marL="0" marR="0" lvl="0" indent="0" algn="just" defTabSz="914400" rtl="0" eaLnBrk="1" fontAlgn="base" latinLnBrk="0" hangingPunct="1">
              <a:lnSpc>
                <a:spcPct val="200000"/>
              </a:lnSpc>
              <a:spcBef>
                <a:spcPct val="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None/>
              <a:tabLst/>
            </a:pPr>
            <a:r>
              <a:rPr kumimoji="0" lang="mr-IN" sz="26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४. व्यवस्थापकाला हा दृष्टिकोण वापरण्यासाठी व्यवस्थापनाच्या सिद्धांताचे चांगले ज्ञान असले पाहिजे. याबरोबरच परिस्थितीचे योग्य निदान करण्याची व योग्य सिद्धांत निवडण्याची त्याच्याकडे क्षमता असली पाहिजे.</a:t>
            </a:r>
            <a:endParaRPr kumimoji="0" lang="mr-IN"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28600" y="152400"/>
            <a:ext cx="8610600" cy="64863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rgbClr val="002060"/>
                </a:solidFill>
                <a:effectLst/>
                <a:latin typeface="Arial Unicode MS" pitchFamily="34" charset="-128"/>
                <a:ea typeface="Arial Unicode MS" pitchFamily="34" charset="-128"/>
                <a:cs typeface="Arial Unicode MS" pitchFamily="34" charset="-128"/>
              </a:rPr>
              <a:t>संभाव्यता दृष्टीकोनाचे महत्व </a:t>
            </a:r>
            <a:endParaRPr kumimoji="0" lang="en-US" sz="1200" b="0" i="0" u="none" strike="noStrike" cap="none" normalizeH="0" baseline="0" dirty="0" smtClean="0">
              <a:ln>
                <a:noFill/>
              </a:ln>
              <a:solidFill>
                <a:srgbClr val="002060"/>
              </a:solidFill>
              <a:effectLst/>
              <a:latin typeface="Arial" pitchFamily="34" charset="0"/>
              <a:cs typeface="Arial" pitchFamily="34" charset="0"/>
            </a:endParaRPr>
          </a:p>
          <a:p>
            <a:pPr marL="457200" marR="0" lvl="0" indent="-457200" algn="just" defTabSz="914400" rtl="0" eaLnBrk="0" fontAlgn="base" latinLnBrk="0" hangingPunct="0">
              <a:lnSpc>
                <a:spcPct val="150000"/>
              </a:lnSpc>
              <a:spcBef>
                <a:spcPct val="0"/>
              </a:spcBef>
              <a:spcAft>
                <a:spcPct val="0"/>
              </a:spcAft>
              <a:buClrTx/>
              <a:buSzTx/>
              <a:buFontTx/>
              <a:buAutoNum type="hindiNumPeriod"/>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व्यावसायिक परिस्थिती व व्यवस्थापन सिद्धांत यांना जोडणारा सिद्धांत म्हणून हा सिद्धांत किंवा दृष्टिकोन महत्त्वाचा ठरला आहे.</a:t>
            </a:r>
          </a:p>
          <a:p>
            <a:pPr marL="228600" marR="0" lvl="0" indent="-228600" algn="just" defTabSz="914400" rtl="0" eaLnBrk="0" fontAlgn="base" latinLnBrk="0" hangingPunct="0">
              <a:lnSpc>
                <a:spcPct val="150000"/>
              </a:lnSpc>
              <a:spcBef>
                <a:spcPct val="0"/>
              </a:spcBef>
              <a:spcAft>
                <a:spcPct val="0"/>
              </a:spcAft>
              <a:buClrTx/>
              <a:buSzTx/>
              <a:buFontTx/>
              <a:buAutoNum type="hindiNumPeriod"/>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२. या दृष्टिकोनामुळे व्यवस्थापनात लवचिकता निर्माण होण्यास मदत होते.</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३. संघटनेची रचना ठरवण्यासाठी, प्रभावी संदेशवहनासाठी आणि नेतृत्व शैली ठरवण्यासाठी हा दृष्टिकोन उपयोगी पडतो. प्रत्येक संघटना व प्रत्येक परिस्थितीचे वेगळेपण विचारात घेतल्याने व्यवस्थापनाची परिणामकारकता वाढते.</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४. या दृष्टिकोनाचा अवलंब केल्यास व्यवसायाच्या विकास प्रक्रियेला चालना मिळते</a:t>
            </a:r>
            <a:endParaRPr kumimoji="0" lang="mr-I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52400" y="152400"/>
            <a:ext cx="8763000" cy="62324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50000"/>
              </a:lnSpc>
              <a:spcBef>
                <a:spcPct val="0"/>
              </a:spcBef>
              <a:spcAft>
                <a:spcPct val="0"/>
              </a:spcAft>
              <a:buClrTx/>
              <a:buSzTx/>
              <a:buFontTx/>
              <a:buNone/>
              <a:tabLst/>
            </a:pPr>
            <a:r>
              <a:rPr kumimoji="0" lang="mr-IN" sz="2400" b="1" i="0" u="none" strike="noStrike" cap="none" normalizeH="0" baseline="0" dirty="0" smtClean="0">
                <a:ln>
                  <a:noFill/>
                </a:ln>
                <a:solidFill>
                  <a:srgbClr val="002060"/>
                </a:solidFill>
                <a:effectLst/>
                <a:latin typeface="Arial Unicode MS" pitchFamily="34" charset="-128"/>
                <a:ea typeface="Arial Unicode MS" pitchFamily="34" charset="-128"/>
                <a:cs typeface="Arial Unicode MS" pitchFamily="34" charset="-128"/>
              </a:rPr>
              <a:t>मूल्यमापन / टिकात्मक परिक्षण </a:t>
            </a:r>
            <a:endParaRPr kumimoji="0" lang="en-US" sz="2400" b="0" i="0" u="none" strike="noStrike" cap="none" normalizeH="0" baseline="0" dirty="0" smtClean="0">
              <a:ln>
                <a:noFill/>
              </a:ln>
              <a:solidFill>
                <a:srgbClr val="002060"/>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2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या दृष्टिकोनानुसार व्यवस्थापनाची विविध कार्ये करत असताना परिस्थितीनुरूप निर्णय घेऊन, व्यवस्थापनाचे योग्य ते तंत्र वापरून व्यवस्थापनाची परिणामकारकता वाढवता येत असली तरी या सिद्धांतावर पुढील प्रमाणे टीका केली जाते.</a:t>
            </a:r>
          </a:p>
          <a:p>
            <a:pPr marL="0" marR="0" lvl="0" indent="457200" algn="just" defTabSz="914400" rtl="0" eaLnBrk="0" fontAlgn="base" latinLnBrk="0" hangingPunct="0">
              <a:lnSpc>
                <a:spcPct val="15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AutoNum type="hindiNumPeriod"/>
              <a:tabLst/>
            </a:pPr>
            <a:r>
              <a:rPr kumimoji="0" lang="mr-IN" sz="22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लहान आकाराच्या संघटनेसाठी योग्य ठरणारी रचना मोठ्या आकाराच्या संघटनेसाठी योग्य ठरेलच असे सांगता येत नाही, म्हणजेच परिस्थितीनुसार लहान आकाराच्या संघटनेत वापरणारे तंत्र मोठ्या आकाराच्या संघटनेत वापरता येत नाही.</a:t>
            </a:r>
          </a:p>
          <a:p>
            <a:pPr marL="0" marR="0" lvl="0" indent="457200" algn="just" defTabSz="914400" rtl="0" eaLnBrk="0" fontAlgn="base" latinLnBrk="0" hangingPunct="0">
              <a:lnSpc>
                <a:spcPct val="150000"/>
              </a:lnSpc>
              <a:spcBef>
                <a:spcPct val="0"/>
              </a:spcBef>
              <a:spcAft>
                <a:spcPct val="0"/>
              </a:spcAft>
              <a:buClrTx/>
              <a:buSzTx/>
              <a:buFontTx/>
              <a:buAutoNum type="hindiNumPeriod"/>
              <a:tabLst/>
            </a:pPr>
            <a:endParaRPr kumimoji="0" lang="mr-IN" sz="22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endParaRPr>
          </a:p>
          <a:p>
            <a:pPr marL="0" marR="0" lvl="0" indent="457200" algn="just" defTabSz="914400" rtl="0" eaLnBrk="0" fontAlgn="base" latinLnBrk="0" hangingPunct="0">
              <a:lnSpc>
                <a:spcPct val="150000"/>
              </a:lnSpc>
              <a:spcBef>
                <a:spcPct val="0"/>
              </a:spcBef>
              <a:spcAft>
                <a:spcPct val="0"/>
              </a:spcAft>
              <a:buClrTx/>
              <a:buSzTx/>
              <a:buFontTx/>
              <a:buAutoNum type="hindiNumPeriod"/>
              <a:tabLst/>
            </a:pPr>
            <a:r>
              <a:rPr kumimoji="0" lang="mr-IN" sz="22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उत्पादनासाठी वापरले जाणारे तंत्रज्ञान तसेच संघटन रचना व नेतृत्व शैली विशिष्ट परिस्थितीत सर्वच ठिकाणी सारख्याच प्रमाणात उपयोगी पडत नाही. </a:t>
            </a:r>
            <a:endParaRPr kumimoji="0" lang="mr-IN"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28600" y="304800"/>
            <a:ext cx="8686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200000"/>
              </a:lnSpc>
              <a:spcBef>
                <a:spcPct val="0"/>
              </a:spcBef>
              <a:spcAft>
                <a:spcPct val="0"/>
              </a:spcAft>
              <a:buClrTx/>
              <a:buSzTx/>
              <a:buFontTx/>
              <a:buNone/>
              <a:tabLst/>
            </a:pPr>
            <a:r>
              <a:rPr kumimoji="0" lang="mr-IN" sz="28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३. स्थिर व्यवसायिक पर्यावरणामध्ये उपयोगी पडणारे तंत्र अस्थिर व्यावसायिक पर्यावरणामध्ये उपयोगी पडत नाही. </a:t>
            </a:r>
          </a:p>
          <a:p>
            <a:pPr marL="0" marR="0" lvl="0" indent="0" algn="just" defTabSz="914400" rtl="0" eaLnBrk="1" fontAlgn="base" latinLnBrk="0" hangingPunct="1">
              <a:lnSpc>
                <a:spcPct val="2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None/>
              <a:tabLst/>
            </a:pPr>
            <a:r>
              <a:rPr kumimoji="0" lang="mr-IN" sz="28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४. प्रत्येक कर्मचाऱ्याच्या इच्छा अपेक्षा या वेगवेगळ्या असतात. त्यामुळे ही व्यक्ती भिन्नता विचारात घेऊन नेतृत्व शैली निवडावी लागते. या सिद्धांतानुसार परिस्थितीनुरूप नेतृत्व शैली निवडणे योग्य ठरणार नाही.</a:t>
            </a:r>
            <a:endParaRPr kumimoji="0" lang="mr-IN"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228600"/>
            <a:ext cx="861060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rgbClr val="0070C0"/>
                </a:solidFill>
                <a:effectLst/>
                <a:latin typeface="Arial Unicode MS" pitchFamily="34" charset="-128"/>
                <a:ea typeface="Arial Unicode MS" pitchFamily="34" charset="-128"/>
                <a:cs typeface="Arial Unicode MS" pitchFamily="34" charset="-128"/>
              </a:rPr>
              <a:t>व्यवस्थापनाचे दृष्टिकोण </a:t>
            </a:r>
            <a:r>
              <a:rPr kumimoji="0" lang="en-US" sz="2800" b="1" i="0" u="none" strike="noStrike" cap="none" normalizeH="0" baseline="0" dirty="0" smtClean="0">
                <a:ln>
                  <a:noFill/>
                </a:ln>
                <a:solidFill>
                  <a:srgbClr val="0070C0"/>
                </a:solidFill>
                <a:effectLst/>
                <a:latin typeface="Calibri" pitchFamily="34" charset="0"/>
                <a:ea typeface="Times New Roman" pitchFamily="18" charset="0"/>
                <a:cs typeface="Arial Unicode MS" pitchFamily="34" charset="-128"/>
              </a:rPr>
              <a:t> </a:t>
            </a:r>
            <a:endParaRPr kumimoji="0" lang="mr-IN" sz="2800" b="1" i="0" u="none" strike="noStrike" cap="none" normalizeH="0" baseline="0" dirty="0" smtClean="0">
              <a:ln>
                <a:noFill/>
              </a:ln>
              <a:solidFill>
                <a:srgbClr val="0070C0"/>
              </a:solidFill>
              <a:effectLst/>
              <a:latin typeface="Calibri" pitchFamily="34" charset="0"/>
              <a:ea typeface="Times New Roman" pitchFamily="18" charset="0"/>
              <a:cs typeface="Arial Unicode MS" pitchFamily="34" charset="-128"/>
            </a:endParaRPr>
          </a:p>
          <a:p>
            <a:pPr marL="0" marR="0" lvl="0" indent="457200" algn="ctr" defTabSz="914400" rtl="0" eaLnBrk="1" fontAlgn="base" latinLnBrk="0" hangingPunct="1">
              <a:lnSpc>
                <a:spcPct val="150000"/>
              </a:lnSpc>
              <a:spcBef>
                <a:spcPct val="0"/>
              </a:spcBef>
              <a:spcAft>
                <a:spcPct val="0"/>
              </a:spcAft>
              <a:buClrTx/>
              <a:buSzTx/>
              <a:buFontTx/>
              <a:buNone/>
              <a:tabLst/>
            </a:pPr>
            <a:r>
              <a:rPr lang="mr-IN" sz="2800" b="1" dirty="0" smtClean="0">
                <a:solidFill>
                  <a:srgbClr val="0070C0"/>
                </a:solidFill>
                <a:latin typeface="Calibri" pitchFamily="34" charset="0"/>
                <a:ea typeface="Times New Roman" pitchFamily="18" charset="0"/>
                <a:cs typeface="Arial Unicode MS" pitchFamily="34" charset="-128"/>
              </a:rPr>
              <a:t>	</a:t>
            </a:r>
            <a:r>
              <a:rPr kumimoji="0" lang="en-US" sz="2800" b="1" i="0" u="none" strike="noStrike" cap="none" normalizeH="0" baseline="0" dirty="0" smtClean="0">
                <a:ln>
                  <a:noFill/>
                </a:ln>
                <a:solidFill>
                  <a:srgbClr val="0070C0"/>
                </a:solidFill>
                <a:effectLst/>
                <a:latin typeface="Calibri" pitchFamily="34" charset="0"/>
                <a:ea typeface="Times New Roman" pitchFamily="18" charset="0"/>
                <a:cs typeface="Arial Unicode MS" pitchFamily="34" charset="-128"/>
              </a:rPr>
              <a:t>( Approaches to Management)</a:t>
            </a:r>
            <a:endParaRPr kumimoji="0" lang="mr-IN" sz="2800" b="1" i="0" u="none" strike="noStrike" cap="none" normalizeH="0" baseline="0" dirty="0" smtClean="0">
              <a:ln>
                <a:noFill/>
              </a:ln>
              <a:solidFill>
                <a:srgbClr val="0070C0"/>
              </a:solidFill>
              <a:effectLst/>
              <a:latin typeface="Calibri" pitchFamily="34" charset="0"/>
              <a:ea typeface="Times New Roman" pitchFamily="18" charset="0"/>
              <a:cs typeface="Arial Unicode MS" pitchFamily="34" charset="-128"/>
            </a:endParaRPr>
          </a:p>
          <a:p>
            <a:pPr marL="0" marR="0" lvl="0" indent="457200" algn="ctr" defTabSz="914400" rtl="0" eaLnBrk="1" fontAlgn="base" latinLnBrk="0" hangingPunct="1">
              <a:lnSpc>
                <a:spcPct val="15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आधुनिक व्यवस्थापनाची सुरवात एकोणिसाव्या शतकापासून झाले ते दिसून येते</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Unicode MS" pitchFamily="34" charset="-128"/>
              </a:rPr>
              <a:t>.</a:t>
            </a:r>
            <a:r>
              <a:rPr kumimoji="0" lang="mr-IN" sz="24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हेन्री फेयॉल, पीटर ड्रकर, फेड्रिक टेलर  अशा अनेक विचारवंतांनी व्यवस्थापनाच्या विकासामध्ये मोठे योगदान दिलेले आहे. यामध्ये या विचारवंतांनी व्यवस्थापनाचा अभ्यास आपापल्या दृष्टिकोनातून केलेला असल्याने व्यवस्थापनासंबंधी विविध विचारधारा किंवा विचारप्रवाह निर्माण झालेली आहेत. या विचारधारांनाच  व्यवस्थापनाचे  दृष्टिकोन असे म्हटले जाते. </a:t>
            </a: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या दृष्टिकोनाचा थोडक्यात आढावा पुढीलप्रमाणे घेता  येईल.</a:t>
            </a:r>
            <a:endParaRPr kumimoji="0" lang="mr-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52400" y="-76200"/>
            <a:ext cx="8839200"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rgbClr val="7030A0"/>
                </a:solidFill>
                <a:effectLst/>
                <a:latin typeface="Arial Unicode MS" pitchFamily="34" charset="-128"/>
                <a:ea typeface="Arial Unicode MS" pitchFamily="34" charset="-128"/>
                <a:cs typeface="Arial Unicode MS" pitchFamily="34" charset="-128"/>
              </a:rPr>
              <a:t>१. वर्तनात्मक दृष्टिकोन (</a:t>
            </a:r>
            <a:r>
              <a:rPr kumimoji="0" lang="en-US" sz="2800" b="1" i="0" u="none" strike="noStrike" cap="none" normalizeH="0" baseline="0" dirty="0" smtClean="0">
                <a:ln>
                  <a:noFill/>
                </a:ln>
                <a:solidFill>
                  <a:srgbClr val="7030A0"/>
                </a:solidFill>
                <a:effectLst/>
                <a:latin typeface="Arial Unicode MS" pitchFamily="34" charset="-128"/>
                <a:ea typeface="Arial Unicode MS" pitchFamily="34" charset="-128"/>
                <a:cs typeface="Arial Unicode MS" pitchFamily="34" charset="-128"/>
              </a:rPr>
              <a:t>Behavioral Approach) </a:t>
            </a:r>
            <a:endParaRPr kumimoji="0" lang="en-US" sz="2800" b="0" i="0" u="none" strike="noStrike" cap="none" normalizeH="0" baseline="0" dirty="0" smtClean="0">
              <a:ln>
                <a:noFill/>
              </a:ln>
              <a:solidFill>
                <a:srgbClr val="7030A0"/>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हा दृष्टिकोन विकसित करण्यामध्ये एल्टन मेयो यांचा  मोठा वाटा आहे. त्यांनी होथोर्ण येथील टेलिफोन उपकरणे तयार करणाऱ्या कारखान्यांमध्ये किंवा कंपनीमध्ये जे प्रयोग केले त्यामधून दाखवून दिले की, कामगारांची कार्यक्षमता कारखान्यातील यंत्रावर किंवा उपलब्ध भौतिक साधन सामग्रीवर अवलंबून नसते, तर ती प्रामुख्याने व्यवस्थापक कामगारांना कसे वागवतात व कामगारांचे परस्पर संबंध कसे असतात यावरती अवलंबून असते. </a:t>
            </a:r>
          </a:p>
          <a:p>
            <a:pPr marL="0" marR="0" lvl="0" indent="457200" algn="just" defTabSz="914400" rtl="0" eaLnBrk="0" fontAlgn="base" latinLnBrk="0" hangingPunct="0">
              <a:lnSpc>
                <a:spcPct val="150000"/>
              </a:lnSpc>
              <a:spcBef>
                <a:spcPct val="0"/>
              </a:spcBef>
              <a:spcAft>
                <a:spcPct val="0"/>
              </a:spcAft>
              <a:buClrTx/>
              <a:buSzTx/>
              <a:buFontTx/>
              <a:buNone/>
              <a:tabLst/>
            </a:pPr>
            <a:r>
              <a:rPr lang="mr-IN" sz="2400" dirty="0" smtClean="0">
                <a:solidFill>
                  <a:srgbClr val="000000"/>
                </a:solidFill>
                <a:latin typeface="Arial Unicode MS" pitchFamily="34" charset="-128"/>
                <a:ea typeface="Arial Unicode MS" pitchFamily="34" charset="-128"/>
                <a:cs typeface="Arial Unicode MS" pitchFamily="34" charset="-128"/>
              </a:rPr>
              <a:t>	</a:t>
            </a:r>
            <a:r>
              <a:rPr kumimoji="0" lang="mr-IN" sz="24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व्यवस्थापनाने कामगारांना मानवी दृष्टिकोनातून वागवले पाहिजे, त्यांच्या सामाजिक गरजा भागवल्या पाहिजेत. तरच उत्पादन वाढते. केवळ कार्य परिस्थितीत सुधारणा करून किंवा भौतिक साधन सामुग्रीचा पुरवठा करुन हे शक्य नाही. अब्राहम मास्लो, डग्लस मग्रेगर,  इत्यादी विचारवंतांनी या दृष्टिकोनाच्या विकासामध्ये आपले योगदान दिले आहे.</a:t>
            </a:r>
            <a:endParaRPr kumimoji="0" lang="mr-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28600" y="609600"/>
            <a:ext cx="86868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rgbClr val="C00000"/>
                </a:solidFill>
                <a:effectLst/>
                <a:latin typeface="Arial Unicode MS" pitchFamily="34" charset="-128"/>
                <a:ea typeface="Arial Unicode MS" pitchFamily="34" charset="-128"/>
                <a:cs typeface="Arial Unicode MS" pitchFamily="34" charset="-128"/>
              </a:rPr>
              <a:t>वर्तनात्मक दृष्टीकोनाची वैशिष्ट्ये </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en-US" sz="2800" b="0" i="0" u="none" strike="noStrike" cap="none" normalizeH="0" baseline="0" dirty="0" smtClean="0">
              <a:ln>
                <a:noFill/>
              </a:ln>
              <a:solidFill>
                <a:srgbClr val="C00000"/>
              </a:solidFill>
              <a:effectLst/>
              <a:latin typeface="Arial" pitchFamily="34" charset="0"/>
              <a:cs typeface="Arial" pitchFamily="34" charset="0"/>
            </a:endParaRPr>
          </a:p>
          <a:p>
            <a:pPr marL="457200" marR="0" lvl="0" indent="-457200" algn="just" defTabSz="914400" rtl="0" eaLnBrk="0" fontAlgn="base" latinLnBrk="0" hangingPunct="0">
              <a:lnSpc>
                <a:spcPct val="150000"/>
              </a:lnSpc>
              <a:spcBef>
                <a:spcPct val="0"/>
              </a:spcBef>
              <a:spcAft>
                <a:spcPct val="0"/>
              </a:spcAft>
              <a:buClrTx/>
              <a:buSzTx/>
              <a:buFontTx/>
              <a:buAutoNum type="hindiNumPeriod"/>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व्यवस्थापन केवळ तांत्रिक प्रक्रिया नाही तर  मानवी प्रक्रिया आहे. व्यवस्थापनाचा संबंध फक्त यंत्राशी येत नाही तर व्यवस्थापनाचा मुख्य संबंध कामगाराशी येतो.</a:t>
            </a:r>
          </a:p>
          <a:p>
            <a:pPr marL="457200" marR="0" lvl="0" indent="-457200" algn="just" defTabSz="914400" rtl="0" eaLnBrk="0" fontAlgn="base" latinLnBrk="0" hangingPunct="0">
              <a:lnSpc>
                <a:spcPct val="150000"/>
              </a:lnSpc>
              <a:spcBef>
                <a:spcPct val="0"/>
              </a:spcBef>
              <a:spcAft>
                <a:spcPct val="0"/>
              </a:spcAft>
              <a:buClrTx/>
              <a:buSzTx/>
              <a:buFontTx/>
              <a:buAutoNum type="hindiNumPeriod"/>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२. व्यवस्थापकाने कामगारांना मानवी दृष्टिकोनातून वागवले पाहिजे. म्हणजे त्यांच्या भावना, जाणिवा, इच्छा, प्रतिष्ठा, मानसिक दर्जा इत्यादींचा विचार केला पाहिजे.</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0"/>
            <a:ext cx="8229600" cy="5078313"/>
          </a:xfrm>
          <a:prstGeom prst="rect">
            <a:avLst/>
          </a:prstGeom>
        </p:spPr>
        <p:txBody>
          <a:bodyPr wrap="square">
            <a:spAutoFit/>
          </a:bodyPr>
          <a:lstStyle/>
          <a:p>
            <a:pPr lvl="0" algn="just" eaLnBrk="0" fontAlgn="base" hangingPunct="0">
              <a:lnSpc>
                <a:spcPct val="150000"/>
              </a:lnSpc>
              <a:spcBef>
                <a:spcPct val="0"/>
              </a:spcBef>
              <a:spcAft>
                <a:spcPct val="0"/>
              </a:spcAft>
            </a:pPr>
            <a:r>
              <a:rPr lang="mr-IN" sz="2400" dirty="0" smtClean="0">
                <a:latin typeface="Arial Unicode MS" pitchFamily="34" charset="-128"/>
                <a:ea typeface="Arial Unicode MS" pitchFamily="34" charset="-128"/>
                <a:cs typeface="Arial Unicode MS" pitchFamily="34" charset="-128"/>
              </a:rPr>
              <a:t>३. व्यवस्थापकाने नेता किंवा नेतृत्व म्हणून कार्य केले पाहिजे. त्यांनी कार्य प्रेरणा व चांगले संबंध याद्वारे उत्पादकता  वाढवण्यावर भर दिला पाहिजे.</a:t>
            </a:r>
          </a:p>
          <a:p>
            <a:pPr lvl="0" algn="just" eaLnBrk="0" fontAlgn="base" hangingPunct="0">
              <a:lnSpc>
                <a:spcPct val="150000"/>
              </a:lnSpc>
              <a:spcBef>
                <a:spcPct val="0"/>
              </a:spcBef>
              <a:spcAft>
                <a:spcPct val="0"/>
              </a:spcAft>
            </a:pPr>
            <a:endParaRPr lang="en-US" sz="2400" dirty="0" smtClean="0">
              <a:latin typeface="Arial" pitchFamily="34" charset="0"/>
              <a:cs typeface="Arial" pitchFamily="34" charset="0"/>
            </a:endParaRPr>
          </a:p>
          <a:p>
            <a:pPr lvl="0" algn="just" eaLnBrk="0" fontAlgn="base" hangingPunct="0">
              <a:lnSpc>
                <a:spcPct val="150000"/>
              </a:lnSpc>
              <a:spcBef>
                <a:spcPct val="0"/>
              </a:spcBef>
              <a:spcAft>
                <a:spcPct val="0"/>
              </a:spcAft>
            </a:pPr>
            <a:r>
              <a:rPr lang="mr-IN" sz="2400" dirty="0" smtClean="0">
                <a:latin typeface="Arial Unicode MS" pitchFamily="34" charset="-128"/>
                <a:ea typeface="Arial Unicode MS" pitchFamily="34" charset="-128"/>
                <a:cs typeface="Arial Unicode MS" pitchFamily="34" charset="-128"/>
              </a:rPr>
              <a:t>४. कार्यप्रेरणा, नेतृत्व, संदेशवहन, निर्णय प्रक्रियेत सहभाग आणि समूह या संकल्पना वर्तनात्मक दृष्टिकोनाचा गाभा आहेत.</a:t>
            </a:r>
          </a:p>
          <a:p>
            <a:pPr lvl="0" algn="just" eaLnBrk="0" fontAlgn="base" hangingPunct="0">
              <a:lnSpc>
                <a:spcPct val="150000"/>
              </a:lnSpc>
              <a:spcBef>
                <a:spcPct val="0"/>
              </a:spcBef>
              <a:spcAft>
                <a:spcPct val="0"/>
              </a:spcAft>
            </a:pPr>
            <a:endParaRPr lang="mr-IN" sz="2400" dirty="0" smtClean="0">
              <a:latin typeface="Arial Unicode MS" pitchFamily="34" charset="-128"/>
              <a:ea typeface="Arial Unicode MS" pitchFamily="34" charset="-128"/>
              <a:cs typeface="Arial Unicode MS" pitchFamily="34" charset="-128"/>
            </a:endParaRPr>
          </a:p>
          <a:p>
            <a:pPr lvl="0" algn="just" eaLnBrk="0" fontAlgn="base" hangingPunct="0">
              <a:lnSpc>
                <a:spcPct val="150000"/>
              </a:lnSpc>
              <a:spcBef>
                <a:spcPct val="0"/>
              </a:spcBef>
              <a:spcAft>
                <a:spcPct val="0"/>
              </a:spcAft>
            </a:pPr>
            <a:r>
              <a:rPr lang="mr-IN" sz="2400" dirty="0" smtClean="0">
                <a:latin typeface="Arial Unicode MS" pitchFamily="34" charset="-128"/>
                <a:ea typeface="Arial Unicode MS" pitchFamily="34" charset="-128"/>
                <a:cs typeface="Arial Unicode MS" pitchFamily="34" charset="-128"/>
              </a:rPr>
              <a:t>५. या दृष्टिकोनानुसार कामगारांच्या मध्ये परस्पर संबंधातून अनौपचारिक संघटना निर्माण होत असतात आणि या संघटना औपचारिक संघटनेपेक्षा जास्त प्रभावशाली असतात.</a:t>
            </a:r>
            <a:r>
              <a:rPr lang="en-US" sz="2400" dirty="0" smtClean="0">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28600" y="685800"/>
            <a:ext cx="86868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chemeClr val="accent6">
                    <a:lumMod val="50000"/>
                  </a:schemeClr>
                </a:solidFill>
                <a:effectLst/>
                <a:latin typeface="Arial Unicode MS" pitchFamily="34" charset="-128"/>
                <a:ea typeface="Arial Unicode MS" pitchFamily="34" charset="-128"/>
                <a:cs typeface="Arial Unicode MS" pitchFamily="34" charset="-128"/>
              </a:rPr>
              <a:t>वर्तनात्मक दृष्टिकोनाचे  मूल्यमापन</a:t>
            </a:r>
          </a:p>
          <a:p>
            <a:pPr marL="0" marR="0" lvl="0" indent="457200" algn="just" defTabSz="914400" rtl="0" eaLnBrk="1" fontAlgn="base" latinLnBrk="0" hangingPunct="1">
              <a:lnSpc>
                <a:spcPct val="15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8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वर्तनात्मक दृष्टिकोन हा केवळ मानवी संबंधावारती भर देतो. मात्र, व्यवसाय संस्थेत इतर अनेक घटक असतात ज्यांचा उत्पादन व उत्पादकता यावरती सातत्याने परिणाम होत असतो. याकडे या दृष्टिकोनाने विशेष लक्ष दिलेले नाही. त्यामुळे हा दृष्टिकोण एकांगी स्वरूपाचा आहे अशी टीका केली जाते.</a:t>
            </a:r>
            <a:endParaRPr kumimoji="0" lang="mr-IN"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152400" y="457200"/>
            <a:ext cx="8763000"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50000"/>
              </a:lnSpc>
              <a:spcBef>
                <a:spcPct val="0"/>
              </a:spcBef>
              <a:spcAft>
                <a:spcPct val="0"/>
              </a:spcAft>
              <a:buClrTx/>
              <a:buSzTx/>
              <a:buFontTx/>
              <a:buNone/>
              <a:tabLst/>
            </a:pPr>
            <a:r>
              <a:rPr kumimoji="0" lang="mr-IN" sz="2400" b="1" i="0" u="none" strike="noStrike" cap="none" normalizeH="0" baseline="0" dirty="0" smtClean="0">
                <a:ln>
                  <a:noFill/>
                </a:ln>
                <a:solidFill>
                  <a:srgbClr val="00B050"/>
                </a:solidFill>
                <a:effectLst/>
                <a:latin typeface="Arial Unicode MS" pitchFamily="34" charset="-128"/>
                <a:ea typeface="Arial Unicode MS" pitchFamily="34" charset="-128"/>
                <a:cs typeface="Arial Unicode MS" pitchFamily="34" charset="-128"/>
              </a:rPr>
              <a:t>२. पद्धती दृष्टिकोण / विचारधारा / सांप्रदाय / विचारप्रवाह </a:t>
            </a:r>
            <a:r>
              <a:rPr kumimoji="0" lang="en-US" sz="2400" b="1" i="0" u="none" strike="noStrike" cap="none" normalizeH="0" baseline="0" dirty="0" smtClean="0">
                <a:ln>
                  <a:noFill/>
                </a:ln>
                <a:solidFill>
                  <a:srgbClr val="00B050"/>
                </a:solidFill>
                <a:effectLst/>
                <a:latin typeface="Arial Unicode MS" pitchFamily="34" charset="-128"/>
                <a:ea typeface="Arial Unicode MS" pitchFamily="34" charset="-128"/>
                <a:cs typeface="Arial Unicode MS" pitchFamily="34" charset="-128"/>
              </a:rPr>
              <a:t> </a:t>
            </a:r>
          </a:p>
          <a:p>
            <a:pPr marL="0" marR="0" lvl="0" indent="457200" algn="ctr"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00B050"/>
                </a:solidFill>
                <a:effectLst/>
                <a:latin typeface="Arial Unicode MS" pitchFamily="34" charset="-128"/>
                <a:ea typeface="Arial Unicode MS" pitchFamily="34" charset="-128"/>
                <a:cs typeface="Arial Unicode MS" pitchFamily="34" charset="-128"/>
              </a:rPr>
              <a:t>(System Approach)</a:t>
            </a:r>
            <a:endParaRPr kumimoji="0" lang="mr-IN" sz="2400" b="1" i="0" u="none" strike="noStrike" cap="none" normalizeH="0" baseline="0" dirty="0" smtClean="0">
              <a:ln>
                <a:noFill/>
              </a:ln>
              <a:solidFill>
                <a:srgbClr val="00B050"/>
              </a:solidFill>
              <a:effectLst/>
              <a:latin typeface="Arial Unicode MS" pitchFamily="34" charset="-128"/>
              <a:ea typeface="Arial Unicode MS" pitchFamily="34" charset="-128"/>
              <a:cs typeface="Arial Unicode MS" pitchFamily="34" charset="-128"/>
            </a:endParaRPr>
          </a:p>
          <a:p>
            <a:pPr marL="0" marR="0" lvl="0" indent="457200" algn="just" defTabSz="914400" rtl="0" eaLnBrk="1" fontAlgn="base" latinLnBrk="0" hangingPunct="1">
              <a:lnSpc>
                <a:spcPct val="15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अलीकडील काळात म्हणजे विशेषतः 1950 नंतर पद्धती दृष्टिकोनाचा विकास झालेला दिसून येतो. अर्थात, व्यवस्थापनशास्त्रामध्ये हा सिद्धांत नवीन असला तरी भौतिक व जीवशास्त्रामध्ये तो जुनाच  आहे. भौतिक व जीवशास्त्रातील पद्धती सिद्धांतामुळे त्या शास्त्रातील ज्ञानाचा संचय वाढलेला आहे. हा सिद्धांत व्यवस्थापनाला देखील  लागू करता येईल असे आढळून आले आहे . या सिद्धांताचा पुरस्कार केनिथ बोल्डींग, जॉन्सन, जॉर्ज होमेन्स इत्यादी व्यवस्थापक  तज्ञांनी केलेला आहे. </a:t>
            </a:r>
            <a:endParaRPr kumimoji="0" lang="mr-I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228600" y="1600200"/>
            <a:ext cx="85344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mr-IN" sz="28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पद्धती दृष्टिकोनानुसार संघटनाही अनेक पद्धतींनी तयार झालेली एक पद्धत आहे. या पद्धती परस्परांशी जोडलेल्या व परस्परावर अवलंबून असणाऱ्या असतात. त्यांचा स्वतंत्रपणे विचार न करता संपूर्ण संघटनेचा विचार केला जातो. पद्धतीच्या परिणामांकडे लक्ष देण्याऐवजी एकूण पद्धतीच्या परिणामांकडे विशेष लक्ष पुरवले जाते. </a:t>
            </a:r>
            <a:endParaRPr kumimoji="0" lang="mr-IN"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28600" y="228600"/>
            <a:ext cx="8610600" cy="60708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50000"/>
              </a:lnSpc>
              <a:spcBef>
                <a:spcPct val="0"/>
              </a:spcBef>
              <a:spcAft>
                <a:spcPct val="0"/>
              </a:spcAft>
              <a:buClrTx/>
              <a:buSzTx/>
              <a:buFontTx/>
              <a:buNone/>
              <a:tabLst/>
            </a:pPr>
            <a:r>
              <a:rPr kumimoji="0" lang="mr-IN" sz="3200" b="1" i="0" u="none" strike="noStrike" cap="none" normalizeH="0" baseline="0" dirty="0" smtClean="0">
                <a:ln>
                  <a:noFill/>
                </a:ln>
                <a:solidFill>
                  <a:srgbClr val="FF0000"/>
                </a:solidFill>
                <a:effectLst/>
                <a:latin typeface="Arial Unicode MS" pitchFamily="34" charset="-128"/>
                <a:ea typeface="Arial Unicode MS" pitchFamily="34" charset="-128"/>
                <a:cs typeface="Arial Unicode MS" pitchFamily="34" charset="-128"/>
              </a:rPr>
              <a:t>पद्धतीने दृष्टिकोनाची वैशिष्ट्ये </a:t>
            </a:r>
            <a:endParaRPr kumimoji="0" lang="en-US" sz="1400" b="0" i="0" u="none" strike="noStrike" cap="none" normalizeH="0" baseline="0" dirty="0" smtClean="0">
              <a:ln>
                <a:noFill/>
              </a:ln>
              <a:solidFill>
                <a:srgbClr val="FF0000"/>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1" i="0" u="none" strike="noStrike" cap="none" normalizeH="0" baseline="0" dirty="0" smtClean="0">
                <a:ln>
                  <a:noFill/>
                </a:ln>
                <a:solidFill>
                  <a:srgbClr val="7030A0"/>
                </a:solidFill>
                <a:effectLst/>
                <a:latin typeface="Arial Unicode MS" pitchFamily="34" charset="-128"/>
                <a:ea typeface="Arial Unicode MS" pitchFamily="34" charset="-128"/>
                <a:cs typeface="Arial Unicode MS" pitchFamily="34" charset="-128"/>
              </a:rPr>
              <a:t>१.संपूर्ण पद्धतीचा विचार</a:t>
            </a:r>
            <a:endParaRPr kumimoji="0" lang="en-US" sz="1100" b="0" i="0" u="none" strike="noStrike" cap="none" normalizeH="0" baseline="0" dirty="0" smtClean="0">
              <a:ln>
                <a:noFill/>
              </a:ln>
              <a:solidFill>
                <a:srgbClr val="7030A0"/>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या दृष्टिकोनानुसार संपूर्ण पद्धतीचा म्हणजेच  संपूर्ण व्यवसाय संघटनेचा विचार केला जातो. उपपद्धतींना देखील  महत्त्व दिले जाते मात्र त्यांना एकत्रितपणे मोजले जाते.</a:t>
            </a:r>
          </a:p>
          <a:p>
            <a:pPr marL="0" marR="0" lvl="0" indent="457200" algn="just" defTabSz="914400" rtl="0" eaLnBrk="0" fontAlgn="base" latinLnBrk="0" hangingPunct="0">
              <a:lnSpc>
                <a:spcPct val="15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1" i="0" u="none" strike="noStrike" cap="none" normalizeH="0" baseline="0" dirty="0" smtClean="0">
                <a:ln>
                  <a:noFill/>
                </a:ln>
                <a:solidFill>
                  <a:srgbClr val="7030A0"/>
                </a:solidFill>
                <a:effectLst/>
                <a:latin typeface="Arial Unicode MS" pitchFamily="34" charset="-128"/>
                <a:ea typeface="Arial Unicode MS" pitchFamily="34" charset="-128"/>
                <a:cs typeface="Arial Unicode MS" pitchFamily="34" charset="-128"/>
              </a:rPr>
              <a:t>२.</a:t>
            </a:r>
            <a:r>
              <a:rPr kumimoji="0" lang="mr-IN" sz="1400" b="1" i="0" u="none" strike="noStrike" cap="none" normalizeH="0" baseline="0" dirty="0" smtClean="0">
                <a:ln>
                  <a:noFill/>
                </a:ln>
                <a:solidFill>
                  <a:srgbClr val="7030A0"/>
                </a:solidFill>
                <a:effectLst/>
                <a:latin typeface="Arial Unicode MS" pitchFamily="34" charset="-128"/>
                <a:ea typeface="Arial Unicode MS" pitchFamily="34" charset="-128"/>
                <a:cs typeface="Arial Unicode MS" pitchFamily="34" charset="-128"/>
              </a:rPr>
              <a:t> </a:t>
            </a:r>
            <a:r>
              <a:rPr kumimoji="0" lang="mr-IN" sz="2400" b="1" i="0" u="none" strike="noStrike" cap="none" normalizeH="0" baseline="0" dirty="0" smtClean="0">
                <a:ln>
                  <a:noFill/>
                </a:ln>
                <a:solidFill>
                  <a:srgbClr val="7030A0"/>
                </a:solidFill>
                <a:effectLst/>
                <a:latin typeface="Arial Unicode MS" pitchFamily="34" charset="-128"/>
                <a:ea typeface="Arial Unicode MS" pitchFamily="34" charset="-128"/>
                <a:cs typeface="Arial Unicode MS" pitchFamily="34" charset="-128"/>
              </a:rPr>
              <a:t>दोन खुल्या व बंदिस्त पद्धती </a:t>
            </a:r>
            <a:endParaRPr kumimoji="0" lang="en-US" sz="1100" b="0" i="0" u="none" strike="noStrike" cap="none" normalizeH="0" baseline="0" dirty="0" smtClean="0">
              <a:ln>
                <a:noFill/>
              </a:ln>
              <a:solidFill>
                <a:srgbClr val="7030A0"/>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पद्धती दोन प्रकारच्या असतात. खुल्या पद्धती व बंदिस्त पद्धती. खुल्या पद्धतीचा बाह्य पर्यावरणाशी संबंध येतो. त्या बाह्य जगाबरोबर माहिती, शक्ती किंवा सामग्रीची देवाणघेवाण करतात. बंदिस्त पद्धतीचा मात्र बाह्य जगाशी संबंध येत नाही. उदा. संघटनेतील उत्पादन विभाग.</a:t>
            </a:r>
            <a:endParaRPr kumimoji="0" lang="mr-I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TotalTime>
  <Words>754</Words>
  <Application>Microsoft Office PowerPoint</Application>
  <PresentationFormat>On-screen Show (4:3)</PresentationFormat>
  <Paragraphs>104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win7</cp:lastModifiedBy>
  <cp:revision>7</cp:revision>
  <dcterms:created xsi:type="dcterms:W3CDTF">2006-08-16T00:00:00Z</dcterms:created>
  <dcterms:modified xsi:type="dcterms:W3CDTF">2022-02-04T07:21:45Z</dcterms:modified>
</cp:coreProperties>
</file>